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9" r:id="rId10"/>
    <p:sldId id="268" r:id="rId11"/>
    <p:sldId id="276" r:id="rId12"/>
    <p:sldId id="277" r:id="rId13"/>
    <p:sldId id="273" r:id="rId14"/>
    <p:sldId id="270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0" autoAdjust="0"/>
    <p:restoredTop sz="82524" autoAdjust="0"/>
  </p:normalViewPr>
  <p:slideViewPr>
    <p:cSldViewPr snapToGrid="0" snapToObjects="1">
      <p:cViewPr varScale="1">
        <p:scale>
          <a:sx n="93" d="100"/>
          <a:sy n="93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36336-B9F9-6844-A5C7-A4F7F31A429D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B4D7-8129-534D-8D2C-C2411BB5F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4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scienceresource.org/wp/wp-content/uploads/2014/09/BSR3-VirusTranscomplementation.pdf" TargetMode="External"/><Relationship Id="rId4" Type="http://schemas.openxmlformats.org/officeDocument/2006/relationships/hyperlink" Target="http://www.bioscienceresource.org/wp/wp-content/uploads/2012/02/BSR-2-BGERvol23.pdf" TargetMode="External"/><Relationship Id="rId5" Type="http://schemas.openxmlformats.org/officeDocument/2006/relationships/hyperlink" Target="http://www.bioscienceresource.org/wp/wp-content/uploads/2014/09/BSR-2-The-Mutational-Consequences-of-Plant-Transformation-2006.pdf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BB4D7-8129-534D-8D2C-C2411BB5F3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Bioscience Resource Project researches the scientific literature to produce systematic biosafety reviews of genetic engineering techniques. All papers are extensively reviewed by experts before submission to peer-reviewed scientific journals. All of the Project’s published scientific review papers can be downloaded from the following links:</a:t>
            </a:r>
          </a:p>
          <a:p>
            <a:r>
              <a:rPr lang="en-US" b="1" dirty="0" smtClean="0">
                <a:hlinkClick r:id="rId3" tooltip="PDF of Transcomplementation and Synergism in Plants: Implications for Viral Transgenes?"/>
              </a:rPr>
              <a:t>Transcomplementation and Synergism in Plants: Implications for Viral Transgenes?</a:t>
            </a:r>
            <a:r>
              <a:rPr lang="en-US" b="1" dirty="0" smtClean="0"/>
              <a:t> (2008)</a:t>
            </a:r>
            <a:endParaRPr lang="en-US" dirty="0" smtClean="0"/>
          </a:p>
          <a:p>
            <a:r>
              <a:rPr lang="en-US" b="1" dirty="0" smtClean="0">
                <a:hlinkClick r:id="rId4" tooltip="PDF of Transformation-induced Mutations in Transgenic Plants: Analysis and Biosafety Implications (2006)"/>
              </a:rPr>
              <a:t>Transformation-induced Mutations in Transgenic Plants: Analysis and Biosafety Implications (2006)</a:t>
            </a:r>
            <a:endParaRPr lang="en-US" dirty="0" smtClean="0"/>
          </a:p>
          <a:p>
            <a:r>
              <a:rPr lang="en-US" b="1" smtClean="0">
                <a:hlinkClick r:id="rId5" tooltip="PDF of The Mutational Consequences of Plant Transformation (2006)"/>
              </a:rPr>
              <a:t>The Mutational Consequences of Plant Transformation (2006)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BB4D7-8129-534D-8D2C-C2411BB5F3F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22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BB4D7-8129-534D-8D2C-C2411BB5F3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BB4D7-8129-534D-8D2C-C2411BB5F3F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15F1F1-8C43-D942-A6E1-23C81A10B161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26164"/>
            <a:ext cx="2895600" cy="5953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26164"/>
            <a:ext cx="2133600" cy="595312"/>
          </a:xfrm>
          <a:prstGeom prst="rect">
            <a:avLst/>
          </a:prstGeom>
        </p:spPr>
        <p:txBody>
          <a:bodyPr/>
          <a:lstStyle/>
          <a:p>
            <a:fld id="{510C8FB6-1066-4945-88A6-2B7EA5B4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15F1F1-8C43-D942-A6E1-23C81A10B161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26164"/>
            <a:ext cx="2895600" cy="5953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26164"/>
            <a:ext cx="2133600" cy="595312"/>
          </a:xfrm>
          <a:prstGeom prst="rect">
            <a:avLst/>
          </a:prstGeom>
        </p:spPr>
        <p:txBody>
          <a:bodyPr/>
          <a:lstStyle/>
          <a:p>
            <a:fld id="{510C8FB6-1066-4945-88A6-2B7EA5B4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15F1F1-8C43-D942-A6E1-23C81A10B161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26164"/>
            <a:ext cx="2895600" cy="5953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26164"/>
            <a:ext cx="2133600" cy="595312"/>
          </a:xfrm>
          <a:prstGeom prst="rect">
            <a:avLst/>
          </a:prstGeom>
        </p:spPr>
        <p:txBody>
          <a:bodyPr/>
          <a:lstStyle/>
          <a:p>
            <a:fld id="{510C8FB6-1066-4945-88A6-2B7EA5B4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15F1F1-8C43-D942-A6E1-23C81A10B161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26164"/>
            <a:ext cx="2895600" cy="5953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26164"/>
            <a:ext cx="2133600" cy="595312"/>
          </a:xfrm>
          <a:prstGeom prst="rect">
            <a:avLst/>
          </a:prstGeom>
        </p:spPr>
        <p:txBody>
          <a:bodyPr/>
          <a:lstStyle/>
          <a:p>
            <a:fld id="{510C8FB6-1066-4945-88A6-2B7EA5B42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15F1F1-8C43-D942-A6E1-23C81A10B161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26164"/>
            <a:ext cx="2895600" cy="5953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26164"/>
            <a:ext cx="2133600" cy="595312"/>
          </a:xfrm>
          <a:prstGeom prst="rect">
            <a:avLst/>
          </a:prstGeom>
        </p:spPr>
        <p:txBody>
          <a:bodyPr/>
          <a:lstStyle/>
          <a:p>
            <a:fld id="{510C8FB6-1066-4945-88A6-2B7EA5B4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15F1F1-8C43-D942-A6E1-23C81A10B161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26164"/>
            <a:ext cx="2895600" cy="5953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26164"/>
            <a:ext cx="2133600" cy="595312"/>
          </a:xfrm>
          <a:prstGeom prst="rect">
            <a:avLst/>
          </a:prstGeom>
        </p:spPr>
        <p:txBody>
          <a:bodyPr/>
          <a:lstStyle/>
          <a:p>
            <a:fld id="{510C8FB6-1066-4945-88A6-2B7EA5B4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15F1F1-8C43-D942-A6E1-23C81A10B161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126164"/>
            <a:ext cx="2895600" cy="5953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126164"/>
            <a:ext cx="2133600" cy="595312"/>
          </a:xfrm>
          <a:prstGeom prst="rect">
            <a:avLst/>
          </a:prstGeom>
        </p:spPr>
        <p:txBody>
          <a:bodyPr/>
          <a:lstStyle/>
          <a:p>
            <a:fld id="{510C8FB6-1066-4945-88A6-2B7EA5B4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15F1F1-8C43-D942-A6E1-23C81A10B161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26164"/>
            <a:ext cx="2895600" cy="5953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26164"/>
            <a:ext cx="2133600" cy="595312"/>
          </a:xfrm>
          <a:prstGeom prst="rect">
            <a:avLst/>
          </a:prstGeom>
        </p:spPr>
        <p:txBody>
          <a:bodyPr/>
          <a:lstStyle/>
          <a:p>
            <a:fld id="{510C8FB6-1066-4945-88A6-2B7EA5B4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15F1F1-8C43-D942-A6E1-23C81A10B161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126164"/>
            <a:ext cx="2895600" cy="5953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26164"/>
            <a:ext cx="2133600" cy="595312"/>
          </a:xfrm>
          <a:prstGeom prst="rect">
            <a:avLst/>
          </a:prstGeom>
        </p:spPr>
        <p:txBody>
          <a:bodyPr/>
          <a:lstStyle/>
          <a:p>
            <a:fld id="{510C8FB6-1066-4945-88A6-2B7EA5B4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15F1F1-8C43-D942-A6E1-23C81A10B161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26164"/>
            <a:ext cx="2895600" cy="5953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26164"/>
            <a:ext cx="2133600" cy="595312"/>
          </a:xfrm>
          <a:prstGeom prst="rect">
            <a:avLst/>
          </a:prstGeom>
        </p:spPr>
        <p:txBody>
          <a:bodyPr/>
          <a:lstStyle/>
          <a:p>
            <a:fld id="{510C8FB6-1066-4945-88A6-2B7EA5B4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15F1F1-8C43-D942-A6E1-23C81A10B161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26164"/>
            <a:ext cx="2895600" cy="5953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26164"/>
            <a:ext cx="2133600" cy="595312"/>
          </a:xfrm>
          <a:prstGeom prst="rect">
            <a:avLst/>
          </a:prstGeom>
        </p:spPr>
        <p:txBody>
          <a:bodyPr/>
          <a:lstStyle/>
          <a:p>
            <a:fld id="{510C8FB6-1066-4945-88A6-2B7EA5B4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717505" y="64916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14907" y="5962006"/>
            <a:ext cx="2271893" cy="7218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natureinstitute.org/nontarget/report_class.ph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2083"/>
            <a:ext cx="7772400" cy="3018368"/>
          </a:xfrm>
        </p:spPr>
        <p:txBody>
          <a:bodyPr>
            <a:normAutofit/>
          </a:bodyPr>
          <a:lstStyle/>
          <a:p>
            <a:r>
              <a:rPr lang="en-US" b="1" dirty="0" smtClean="0"/>
              <a:t>Unintended Consequences in Transgenic Plants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11" dirty="0" smtClean="0"/>
              <a:t>Significance, Origins, and Prevention</a:t>
            </a: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1"/>
            <a:ext cx="6400800" cy="2358779"/>
          </a:xfrm>
        </p:spPr>
        <p:txBody>
          <a:bodyPr>
            <a:normAutofit/>
          </a:bodyPr>
          <a:lstStyle/>
          <a:p>
            <a:r>
              <a:rPr lang="en-US" dirty="0" smtClean="0"/>
              <a:t>Allison Wilson and Jonathan Latham</a:t>
            </a:r>
          </a:p>
          <a:p>
            <a:r>
              <a:rPr lang="en-US" dirty="0" smtClean="0"/>
              <a:t>PTTII</a:t>
            </a:r>
          </a:p>
          <a:p>
            <a:r>
              <a:rPr lang="en-US" dirty="0" smtClean="0"/>
              <a:t>Vienna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801" y="6054751"/>
            <a:ext cx="4447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www.bioscienceresource.org</a:t>
            </a:r>
            <a:endParaRPr lang="en-US" sz="24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09" y="-183164"/>
            <a:ext cx="9144000" cy="124149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FF"/>
                </a:solidFill>
              </a:rPr>
              <a:t> Unintended Consequences Are Important</a:t>
            </a:r>
            <a:endParaRPr lang="en-US" sz="36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199" y="1058334"/>
          <a:ext cx="8229601" cy="5635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118"/>
                <a:gridCol w="3291415"/>
                <a:gridCol w="2234068"/>
              </a:tblGrid>
              <a:tr h="687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Commercial 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Transgenic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Events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Unintended Consequence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/>
                          <a:cs typeface="Times New Roman"/>
                        </a:rPr>
                        <a:t>Reference</a:t>
                      </a:r>
                      <a:endParaRPr lang="en-US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06506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RR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Soybean (</a:t>
                      </a:r>
                      <a:r>
                        <a:rPr lang="en-US" sz="1600" b="1" baseline="0" dirty="0" err="1" smtClean="0">
                          <a:latin typeface="Times New Roman"/>
                          <a:cs typeface="Times New Roman"/>
                        </a:rPr>
                        <a:t>Glyphosate</a:t>
                      </a:r>
                      <a:r>
                        <a:rPr lang="en-US" sz="1600" b="1" baseline="30000" dirty="0" err="1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)</a:t>
                      </a:r>
                    </a:p>
                    <a:p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40-3-2</a:t>
                      </a:r>
                    </a:p>
                    <a:p>
                      <a:endParaRPr lang="en-US" sz="1600" baseline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1600" baseline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RR Rice (</a:t>
                      </a:r>
                      <a:r>
                        <a:rPr lang="en-US" sz="1600" b="1" baseline="0" dirty="0" err="1" smtClean="0">
                          <a:latin typeface="Times New Roman"/>
                          <a:cs typeface="Times New Roman"/>
                        </a:rPr>
                        <a:t>Glufosinate</a:t>
                      </a:r>
                      <a:r>
                        <a:rPr lang="en-US" sz="1600" b="1" baseline="30000" dirty="0" err="1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)</a:t>
                      </a:r>
                    </a:p>
                    <a:p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LLRice601</a:t>
                      </a:r>
                    </a:p>
                    <a:p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LLRice06</a:t>
                      </a:r>
                    </a:p>
                    <a:p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LLRice62 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7-11% Yield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Decrease </a:t>
                      </a:r>
                    </a:p>
                    <a:p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(&gt; 210 Million Bushels Lost pa from 3 Billion pa US Soybean Crop)</a:t>
                      </a:r>
                    </a:p>
                    <a:p>
                      <a:endParaRPr lang="en-US" sz="1600" b="1" baseline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1600" b="1" baseline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3-7% Yield Decrease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Times New Roman"/>
                          <a:cs typeface="Times New Roman"/>
                        </a:rPr>
                        <a:t>USDA 93-258-01p</a:t>
                      </a:r>
                    </a:p>
                    <a:p>
                      <a:r>
                        <a:rPr lang="en-US" sz="1400" b="0" dirty="0" smtClean="0">
                          <a:latin typeface="Times New Roman"/>
                          <a:cs typeface="Times New Roman"/>
                        </a:rPr>
                        <a:t>Elmore</a:t>
                      </a:r>
                      <a:r>
                        <a:rPr lang="en-US" sz="1400" b="0" baseline="0" dirty="0" smtClean="0">
                          <a:latin typeface="Times New Roman"/>
                          <a:cs typeface="Times New Roman"/>
                        </a:rPr>
                        <a:t> et al. 2001</a:t>
                      </a:r>
                    </a:p>
                    <a:p>
                      <a:r>
                        <a:rPr lang="en-US" sz="1400" b="0" baseline="0" dirty="0" smtClean="0">
                          <a:latin typeface="Times New Roman"/>
                          <a:cs typeface="Times New Roman"/>
                        </a:rPr>
                        <a:t>Nelson et al. 2002</a:t>
                      </a:r>
                    </a:p>
                    <a:p>
                      <a:endParaRPr lang="en-US" sz="1400" b="0" baseline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1400" b="0" baseline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1400" b="0" baseline="0" dirty="0" smtClean="0">
                          <a:latin typeface="Times New Roman"/>
                          <a:cs typeface="Times New Roman"/>
                        </a:rPr>
                        <a:t>USDA 06-234-01p</a:t>
                      </a:r>
                    </a:p>
                    <a:p>
                      <a:r>
                        <a:rPr lang="en-US" sz="1400" b="0" baseline="0" dirty="0" smtClean="0">
                          <a:latin typeface="Times New Roman"/>
                          <a:cs typeface="Times New Roman"/>
                        </a:rPr>
                        <a:t>USDA 98-329-01p</a:t>
                      </a:r>
                    </a:p>
                    <a:p>
                      <a:r>
                        <a:rPr lang="en-US" sz="1400" b="0" baseline="0" dirty="0" smtClean="0">
                          <a:latin typeface="Times New Roman"/>
                          <a:cs typeface="Times New Roman"/>
                        </a:rPr>
                        <a:t>USDA 06-234-01p</a:t>
                      </a:r>
                      <a:endParaRPr lang="en-US" sz="14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22666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Bt+ Paymaster Cotton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1560 BG</a:t>
                      </a:r>
                    </a:p>
                    <a:p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Bt+ Atlantic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Times New Roman"/>
                          <a:cs typeface="Times New Roman"/>
                        </a:rPr>
                        <a:t>Newleaf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Potato</a:t>
                      </a:r>
                      <a:endParaRPr lang="en-US" sz="1600" b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Loss of Nematode Resistance</a:t>
                      </a:r>
                    </a:p>
                    <a:p>
                      <a:endParaRPr lang="en-US" sz="1600" b="1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1600" b="1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Loss of Golden Nematode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Resistance</a:t>
                      </a:r>
                      <a:endParaRPr lang="en-US" sz="1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Times New Roman"/>
                          <a:cs typeface="Times New Roman"/>
                        </a:rPr>
                        <a:t>Colyer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</a:rPr>
                        <a:t> et</a:t>
                      </a:r>
                      <a:r>
                        <a:rPr lang="en-US" sz="1400" b="0" baseline="0" dirty="0" smtClean="0">
                          <a:latin typeface="Times New Roman"/>
                          <a:cs typeface="Times New Roman"/>
                        </a:rPr>
                        <a:t> al. 2000</a:t>
                      </a:r>
                    </a:p>
                    <a:p>
                      <a:endParaRPr lang="en-US" sz="1400" b="0" baseline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1400" b="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latin typeface="Times New Roman"/>
                          <a:cs typeface="Times New Roman"/>
                        </a:rPr>
                        <a:t>Brodie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</a:rPr>
                        <a:t> 2003</a:t>
                      </a:r>
                    </a:p>
                    <a:p>
                      <a:endParaRPr lang="en-US" sz="1400" b="0" baseline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7191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Squash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CZW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3</a:t>
                      </a:r>
                    </a:p>
                    <a:p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Virus Resistance</a:t>
                      </a:r>
                    </a:p>
                    <a:p>
                      <a:endParaRPr lang="en-US" sz="1600" baseline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1600" b="1" baseline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§"/>
                      </a:pPr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Iron 87% of control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Fat 50% of control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Beta-Carotene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1.5% of control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Vitamin A increased 2-fold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Sodium increased 4-fold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Times New Roman"/>
                          <a:cs typeface="Times New Roman"/>
                        </a:rPr>
                        <a:t>USDA 95-352-01p</a:t>
                      </a:r>
                    </a:p>
                    <a:p>
                      <a:endParaRPr lang="en-US" sz="1400" b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244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Unintended Consequences Are Hard to Avoid 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7082"/>
          <a:ext cx="8229600" cy="4495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760"/>
                <a:gridCol w="3694778"/>
                <a:gridCol w="1865062"/>
              </a:tblGrid>
              <a:tr h="50888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Transgenic Event</a:t>
                      </a:r>
                      <a:endParaRPr lang="en-US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Unintended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Consequence</a:t>
                      </a:r>
                      <a:endParaRPr lang="en-US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Reference</a:t>
                      </a:r>
                      <a:endParaRPr lang="en-US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5236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Roundup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Ready</a:t>
                      </a:r>
                    </a:p>
                    <a:p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Soybean 40-3-2</a:t>
                      </a:r>
                    </a:p>
                    <a:p>
                      <a:r>
                        <a:rPr lang="en-US" sz="1200" b="1" baseline="0" dirty="0" err="1" smtClean="0">
                          <a:latin typeface="Times New Roman"/>
                          <a:cs typeface="Times New Roman"/>
                        </a:rPr>
                        <a:t>Glyphosate</a:t>
                      </a:r>
                      <a:r>
                        <a:rPr lang="en-US" sz="1200" b="1" baseline="0" dirty="0" smtClean="0">
                          <a:latin typeface="Times New Roman"/>
                          <a:cs typeface="Times New Roman"/>
                        </a:rPr>
                        <a:t> Resistant</a:t>
                      </a:r>
                    </a:p>
                    <a:p>
                      <a:r>
                        <a:rPr lang="en-US" sz="1200" b="1" baseline="0" dirty="0" smtClean="0">
                          <a:latin typeface="Times New Roman"/>
                          <a:cs typeface="Times New Roman"/>
                        </a:rPr>
                        <a:t>CP4 EPSPS Gene</a:t>
                      </a:r>
                    </a:p>
                    <a:p>
                      <a:r>
                        <a:rPr lang="en-US" sz="1200" b="1" baseline="0" dirty="0" smtClean="0">
                          <a:latin typeface="Times New Roman"/>
                          <a:cs typeface="Times New Roman"/>
                        </a:rPr>
                        <a:t>PB</a:t>
                      </a:r>
                    </a:p>
                    <a:p>
                      <a:endParaRPr lang="en-US" sz="1200" b="1" baseline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§"/>
                      </a:pP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Yield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decrease 7-11%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Lower Seed Weight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Taller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Lower Manganese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Increased Stem Splitting in Heat 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Increased Lignin</a:t>
                      </a:r>
                    </a:p>
                    <a:p>
                      <a:endParaRPr lang="en-US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USDA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93-258-01p</a:t>
                      </a:r>
                    </a:p>
                    <a:p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Elmore </a:t>
                      </a:r>
                      <a:r>
                        <a:rPr lang="en-US" sz="1600" b="1" i="1" baseline="0" dirty="0" smtClean="0">
                          <a:latin typeface="Times New Roman"/>
                          <a:cs typeface="Times New Roman"/>
                        </a:rPr>
                        <a:t>et al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. 2001</a:t>
                      </a:r>
                    </a:p>
                    <a:p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Nelson </a:t>
                      </a:r>
                      <a:r>
                        <a:rPr lang="en-US" sz="1600" b="1" i="1" baseline="0" dirty="0" smtClean="0">
                          <a:latin typeface="Times New Roman"/>
                          <a:cs typeface="Times New Roman"/>
                        </a:rPr>
                        <a:t>et al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. 2002</a:t>
                      </a:r>
                    </a:p>
                    <a:p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Gordon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2007</a:t>
                      </a:r>
                    </a:p>
                    <a:p>
                      <a:r>
                        <a:rPr lang="en-US" sz="1600" b="1" baseline="0" dirty="0" err="1" smtClean="0">
                          <a:latin typeface="Times New Roman"/>
                          <a:cs typeface="Times New Roman"/>
                        </a:rPr>
                        <a:t>Coghlan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1999</a:t>
                      </a:r>
                    </a:p>
                    <a:p>
                      <a:r>
                        <a:rPr lang="en-US" sz="1600" b="1" baseline="0" dirty="0" err="1" smtClean="0">
                          <a:latin typeface="Times New Roman"/>
                          <a:cs typeface="Times New Roman"/>
                        </a:rPr>
                        <a:t>Gertz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and </a:t>
                      </a:r>
                      <a:r>
                        <a:rPr lang="en-US" sz="1600" b="1" baseline="0" dirty="0" err="1" smtClean="0">
                          <a:latin typeface="Times New Roman"/>
                          <a:cs typeface="Times New Roman"/>
                        </a:rPr>
                        <a:t>Vencill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1999</a:t>
                      </a:r>
                      <a:endParaRPr lang="en-US" sz="1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5947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Roundup RReady2Yield</a:t>
                      </a:r>
                    </a:p>
                    <a:p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Soybean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Mon89788</a:t>
                      </a:r>
                    </a:p>
                    <a:p>
                      <a:r>
                        <a:rPr lang="en-US" sz="1200" b="1" baseline="0" dirty="0" err="1" smtClean="0">
                          <a:latin typeface="Times New Roman"/>
                          <a:cs typeface="Times New Roman"/>
                        </a:rPr>
                        <a:t>Glyphosate</a:t>
                      </a:r>
                      <a:r>
                        <a:rPr lang="en-US" sz="1200" b="1" baseline="0" dirty="0" smtClean="0">
                          <a:latin typeface="Times New Roman"/>
                          <a:cs typeface="Times New Roman"/>
                        </a:rPr>
                        <a:t> Resistant</a:t>
                      </a:r>
                    </a:p>
                    <a:p>
                      <a:r>
                        <a:rPr lang="en-US" sz="1200" b="1" baseline="0" dirty="0" smtClean="0">
                          <a:latin typeface="Times New Roman"/>
                          <a:cs typeface="Times New Roman"/>
                        </a:rPr>
                        <a:t>CP4 EPSPS Gene</a:t>
                      </a:r>
                    </a:p>
                    <a:p>
                      <a:r>
                        <a:rPr lang="en-US" sz="1200" b="1" baseline="0" dirty="0" smtClean="0">
                          <a:latin typeface="Times New Roman"/>
                          <a:cs typeface="Times New Roman"/>
                        </a:rPr>
                        <a:t>AGRO</a:t>
                      </a:r>
                    </a:p>
                    <a:p>
                      <a:endParaRPr lang="en-US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5%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Height Decrease</a:t>
                      </a:r>
                    </a:p>
                    <a:p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Various Compositional Changes</a:t>
                      </a:r>
                      <a:endParaRPr lang="en-US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USDA 06-SB-167U</a:t>
                      </a:r>
                      <a:endParaRPr lang="en-US" sz="1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Understanding Origins 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is 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the Key to Prevention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39236"/>
            <a:ext cx="8229600" cy="4054051"/>
          </a:xfrm>
        </p:spPr>
        <p:txBody>
          <a:bodyPr>
            <a:normAutofit fontScale="62500" lnSpcReduction="200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en-US" sz="3840" dirty="0" err="1" smtClean="0"/>
              <a:t>Transgene</a:t>
            </a:r>
            <a:r>
              <a:rPr lang="en-US" sz="3840" dirty="0" smtClean="0"/>
              <a:t>: </a:t>
            </a:r>
            <a:r>
              <a:rPr lang="en-US" sz="3840" dirty="0" err="1" smtClean="0"/>
              <a:t>pleiotropic</a:t>
            </a:r>
            <a:r>
              <a:rPr lang="en-US" sz="3840" dirty="0" smtClean="0"/>
              <a:t> effects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3840" dirty="0" smtClean="0"/>
              <a:t>Promoter related: titration of </a:t>
            </a:r>
            <a:r>
              <a:rPr lang="en-US" sz="3840" dirty="0" err="1" smtClean="0"/>
              <a:t>AAs</a:t>
            </a:r>
            <a:r>
              <a:rPr lang="en-US" sz="3840" dirty="0" smtClean="0"/>
              <a:t> or enzymes due to high </a:t>
            </a:r>
            <a:r>
              <a:rPr lang="en-US" sz="3840" dirty="0" err="1" smtClean="0"/>
              <a:t>transgene</a:t>
            </a:r>
            <a:r>
              <a:rPr lang="en-US" sz="3840" dirty="0" smtClean="0"/>
              <a:t> expression levels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3840" dirty="0" err="1" smtClean="0"/>
              <a:t>RNAi</a:t>
            </a:r>
            <a:r>
              <a:rPr lang="en-US" sz="3840" dirty="0" smtClean="0"/>
              <a:t>: off-target effects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3840" dirty="0" err="1" smtClean="0">
                <a:solidFill>
                  <a:srgbClr val="000000"/>
                </a:solidFill>
              </a:rPr>
              <a:t>Transgene</a:t>
            </a:r>
            <a:r>
              <a:rPr lang="en-US" sz="3840" dirty="0" smtClean="0">
                <a:solidFill>
                  <a:srgbClr val="000000"/>
                </a:solidFill>
              </a:rPr>
              <a:t> insertion – event specific: </a:t>
            </a:r>
          </a:p>
          <a:p>
            <a:pPr marL="1314450" lvl="2" indent="-514350" fontAlgn="base">
              <a:buFont typeface="Wingdings" charset="2"/>
              <a:buChar char="§"/>
            </a:pPr>
            <a:r>
              <a:rPr lang="en-US" sz="3040" dirty="0" smtClean="0">
                <a:solidFill>
                  <a:schemeClr val="accent5">
                    <a:lumMod val="75000"/>
                  </a:schemeClr>
                </a:solidFill>
              </a:rPr>
              <a:t>Disruption of endogenous gene</a:t>
            </a:r>
          </a:p>
          <a:p>
            <a:pPr marL="1314450" lvl="2" indent="-514350" fontAlgn="base">
              <a:buFont typeface="Wingdings" charset="2"/>
              <a:buChar char="§"/>
            </a:pPr>
            <a:r>
              <a:rPr lang="en-US" sz="3040" dirty="0" smtClean="0">
                <a:solidFill>
                  <a:schemeClr val="accent5">
                    <a:lumMod val="75000"/>
                  </a:schemeClr>
                </a:solidFill>
              </a:rPr>
              <a:t>Insertion alters endogenous gene regulation</a:t>
            </a:r>
          </a:p>
          <a:p>
            <a:pPr marL="1314450" lvl="2" indent="-514350" fontAlgn="base">
              <a:buFont typeface="Wingdings" charset="2"/>
              <a:buChar char="§"/>
            </a:pPr>
            <a:r>
              <a:rPr lang="en-US" sz="3040" dirty="0" smtClean="0">
                <a:solidFill>
                  <a:schemeClr val="accent5">
                    <a:lumMod val="75000"/>
                  </a:schemeClr>
                </a:solidFill>
              </a:rPr>
              <a:t>Insertion creates aberrant transcripts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3840" dirty="0" smtClean="0"/>
              <a:t>Tissue culture (</a:t>
            </a:r>
            <a:r>
              <a:rPr lang="en-US" sz="3840" dirty="0" err="1" smtClean="0"/>
              <a:t>somaclonal</a:t>
            </a:r>
            <a:r>
              <a:rPr lang="en-US" sz="3840" dirty="0" smtClean="0"/>
              <a:t>) effects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3840" dirty="0" smtClean="0"/>
              <a:t>Superfluous or aborted PB or Agro </a:t>
            </a:r>
            <a:r>
              <a:rPr lang="en-US" sz="3840" dirty="0" err="1" smtClean="0"/>
              <a:t>transgene</a:t>
            </a:r>
            <a:r>
              <a:rPr lang="en-US" sz="3840" dirty="0" smtClean="0"/>
              <a:t> insertions</a:t>
            </a:r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Do You Identify Origins?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Controls are Key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138"/>
            <a:ext cx="8229600" cy="40025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appropriate wild-type control – untransformed parent plant or </a:t>
            </a:r>
            <a:r>
              <a:rPr lang="en-US" dirty="0" err="1" smtClean="0"/>
              <a:t>isogenic</a:t>
            </a:r>
            <a:r>
              <a:rPr lang="en-US" dirty="0" smtClean="0"/>
              <a:t> 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multiple independent events having the same </a:t>
            </a:r>
            <a:r>
              <a:rPr lang="en-US" dirty="0" err="1" smtClean="0"/>
              <a:t>transgene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</a:t>
            </a:r>
            <a:r>
              <a:rPr lang="en-US" dirty="0" err="1" smtClean="0"/>
              <a:t>transgene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segregants</a:t>
            </a:r>
            <a:r>
              <a:rPr lang="en-US" dirty="0" smtClean="0"/>
              <a:t> created by </a:t>
            </a:r>
            <a:r>
              <a:rPr lang="en-US" dirty="0" err="1" smtClean="0"/>
              <a:t>selfing</a:t>
            </a:r>
            <a:r>
              <a:rPr lang="en-US" dirty="0" smtClean="0"/>
              <a:t> or backcrossing transgenic 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 for marker gene, if present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7587"/>
            <a:ext cx="9144000" cy="67246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Unintended Consequences Have Numerous Origins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55396"/>
          <a:ext cx="9144000" cy="6002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921"/>
                <a:gridCol w="6751079"/>
              </a:tblGrid>
              <a:tr h="43839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Likely</a:t>
                      </a:r>
                      <a:r>
                        <a:rPr lang="en-US" sz="20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Origin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Example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61868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Transgene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</a:p>
                    <a:p>
                      <a:endParaRPr lang="en-US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baseline="0" dirty="0" smtClean="0">
                          <a:latin typeface="Times New Roman"/>
                          <a:cs typeface="Times New Roman"/>
                        </a:rPr>
                        <a:t>cry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1Ab: Increased lignin levels found with multiple independent commercial maize events Mon810, Bt11, Bt176 (: </a:t>
                      </a:r>
                      <a:r>
                        <a:rPr lang="en-US" b="0" baseline="0" dirty="0" err="1" smtClean="0">
                          <a:latin typeface="Times New Roman"/>
                          <a:cs typeface="Times New Roman"/>
                        </a:rPr>
                        <a:t>Saxena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and </a:t>
                      </a:r>
                      <a:r>
                        <a:rPr lang="en-US" b="0" baseline="0" dirty="0" err="1" smtClean="0">
                          <a:latin typeface="Times New Roman"/>
                          <a:cs typeface="Times New Roman"/>
                        </a:rPr>
                        <a:t>Stotzky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2001; </a:t>
                      </a:r>
                      <a:r>
                        <a:rPr lang="en-US" b="0" baseline="0" dirty="0" err="1" smtClean="0">
                          <a:latin typeface="Times New Roman"/>
                          <a:cs typeface="Times New Roman"/>
                        </a:rPr>
                        <a:t>Poerschmann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0" i="1" baseline="0" dirty="0" smtClean="0">
                          <a:latin typeface="Times New Roman"/>
                          <a:cs typeface="Times New Roman"/>
                        </a:rPr>
                        <a:t>et al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. 2005; Flores et al. 2005</a:t>
                      </a:r>
                    </a:p>
                    <a:p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Insect </a:t>
                      </a:r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Chitinase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: Multiple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potato events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show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probiotic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effects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aphids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b="0" baseline="0" dirty="0" err="1" smtClean="0">
                          <a:latin typeface="Times New Roman"/>
                          <a:cs typeface="Times New Roman"/>
                        </a:rPr>
                        <a:t>Saguez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et al. 2005</a:t>
                      </a:r>
                    </a:p>
                  </a:txBody>
                  <a:tcPr/>
                </a:tc>
              </a:tr>
              <a:tr h="708173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Promoter Specific</a:t>
                      </a:r>
                      <a:endParaRPr lang="en-US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Replacing </a:t>
                      </a:r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Ubi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-P with a weak promoter caused a subset of </a:t>
                      </a:r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fp</a:t>
                      </a:r>
                      <a:r>
                        <a:rPr lang="en-US" b="1" baseline="30000" dirty="0" smtClean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rice transcript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differences to disappear: 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Montero </a:t>
                      </a:r>
                      <a:r>
                        <a:rPr lang="en-US" b="0" i="1" baseline="0" dirty="0" smtClean="0">
                          <a:latin typeface="Times New Roman"/>
                          <a:cs typeface="Times New Roman"/>
                        </a:rPr>
                        <a:t>et al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. 2010</a:t>
                      </a:r>
                      <a:endParaRPr lang="en-US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6186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Event Specific</a:t>
                      </a:r>
                    </a:p>
                    <a:p>
                      <a:r>
                        <a:rPr lang="en-US" b="0" dirty="0" smtClean="0">
                          <a:latin typeface="Times New Roman"/>
                          <a:cs typeface="Times New Roman"/>
                        </a:rPr>
                        <a:t>(found in only one of multiple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events)</a:t>
                      </a:r>
                      <a:endParaRPr lang="en-US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Nematode Resistance Lost in Commercial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Atlantic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Newleaf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Potato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/>
                          <a:cs typeface="Times New Roman"/>
                        </a:rPr>
                        <a:t>Brodie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BB 2003</a:t>
                      </a:r>
                    </a:p>
                    <a:p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RR Soybean event 40-3-2 Yield decrease 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(not found in RR2Yield)</a:t>
                      </a:r>
                    </a:p>
                    <a:p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rolC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aspen had decreased </a:t>
                      </a:r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mycorrhization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b="0" baseline="0" dirty="0" err="1" smtClean="0">
                          <a:latin typeface="Times New Roman"/>
                          <a:cs typeface="Times New Roman"/>
                        </a:rPr>
                        <a:t>Kaldorf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0" i="1" baseline="0" dirty="0" smtClean="0">
                          <a:latin typeface="Times New Roman"/>
                          <a:cs typeface="Times New Roman"/>
                        </a:rPr>
                        <a:t>et al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. 2002</a:t>
                      </a:r>
                    </a:p>
                    <a:p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Cry5 Bt+ rice cooking quality: 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Wu </a:t>
                      </a:r>
                      <a:r>
                        <a:rPr lang="en-US" b="0" i="1" baseline="0" dirty="0" smtClean="0">
                          <a:latin typeface="Times New Roman"/>
                          <a:cs typeface="Times New Roman"/>
                        </a:rPr>
                        <a:t>et al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. 2002</a:t>
                      </a:r>
                    </a:p>
                  </a:txBody>
                  <a:tcPr/>
                </a:tc>
              </a:tr>
              <a:tr h="16186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Unlinked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Transformation</a:t>
                      </a:r>
                    </a:p>
                    <a:p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Induced Mutation</a:t>
                      </a:r>
                      <a:endParaRPr lang="en-US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Small grain shape in one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Cry5 Bt+ rice line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Wu </a:t>
                      </a:r>
                      <a:r>
                        <a:rPr lang="en-US" b="0" i="1" baseline="0" dirty="0" smtClean="0">
                          <a:latin typeface="Times New Roman"/>
                          <a:cs typeface="Times New Roman"/>
                        </a:rPr>
                        <a:t>et al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. 2002</a:t>
                      </a:r>
                    </a:p>
                    <a:p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High levels </a:t>
                      </a:r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eurucic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acid and </a:t>
                      </a:r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glucosinolates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in one </a:t>
                      </a:r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glufosinate</a:t>
                      </a:r>
                      <a:r>
                        <a:rPr lang="en-US" b="1" baseline="30000" dirty="0" err="1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Canola line: 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Kumar </a:t>
                      </a:r>
                      <a:r>
                        <a:rPr lang="en-US" b="0" i="1" baseline="0" dirty="0" smtClean="0">
                          <a:latin typeface="Times New Roman"/>
                          <a:cs typeface="Times New Roman"/>
                        </a:rPr>
                        <a:t>et al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. 1998</a:t>
                      </a:r>
                    </a:p>
                    <a:p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Insect resistant poplar 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(no transgenic DNA): Wang </a:t>
                      </a:r>
                      <a:r>
                        <a:rPr lang="en-US" b="0" i="1" baseline="0" dirty="0" smtClean="0">
                          <a:latin typeface="Times New Roman"/>
                          <a:cs typeface="Times New Roman"/>
                        </a:rPr>
                        <a:t>et al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. 1996</a:t>
                      </a:r>
                    </a:p>
                    <a:p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Glufosinate</a:t>
                      </a:r>
                      <a:r>
                        <a:rPr lang="en-US" b="1" baseline="30000" dirty="0" err="1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Bahia Grass 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(no transgenic DNA): Smith </a:t>
                      </a:r>
                      <a:r>
                        <a:rPr lang="en-US" b="0" i="1" baseline="0" dirty="0" smtClean="0">
                          <a:latin typeface="Times New Roman"/>
                          <a:cs typeface="Times New Roman"/>
                        </a:rPr>
                        <a:t>et al</a:t>
                      </a:r>
                      <a:r>
                        <a:rPr lang="en-US" b="0" baseline="0" dirty="0" smtClean="0">
                          <a:latin typeface="Times New Roman"/>
                          <a:cs typeface="Times New Roman"/>
                        </a:rPr>
                        <a:t>. 2002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4552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Origins Suggest Possibilities for Prevention </a:t>
            </a:r>
            <a:r>
              <a:rPr lang="en-US" sz="2000" b="1" dirty="0" smtClean="0">
                <a:solidFill>
                  <a:srgbClr val="0000FF"/>
                </a:solidFill>
              </a:rPr>
              <a:t/>
            </a:r>
            <a:br>
              <a:rPr lang="en-US" sz="2000" b="1" dirty="0" smtClean="0">
                <a:solidFill>
                  <a:srgbClr val="0000FF"/>
                </a:solidFill>
              </a:rPr>
            </a:br>
            <a:r>
              <a:rPr lang="en-US" sz="2400" b="1" dirty="0" smtClean="0">
                <a:solidFill>
                  <a:srgbClr val="0000FF"/>
                </a:solidFill>
              </a:rPr>
              <a:t>in Transgenic Herbicide Resistant Csr1-1 </a:t>
            </a:r>
            <a:r>
              <a:rPr lang="en-US" sz="2400" b="1" i="1" dirty="0" smtClean="0">
                <a:solidFill>
                  <a:srgbClr val="0000FF"/>
                </a:solidFill>
              </a:rPr>
              <a:t>Arabidopsis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64516"/>
          <a:ext cx="8229600" cy="243839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71569"/>
                <a:gridCol w="1931129"/>
                <a:gridCol w="2508754"/>
                <a:gridCol w="1518148"/>
              </a:tblGrid>
              <a:tr h="6927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Unintended</a:t>
                      </a:r>
                      <a:r>
                        <a:rPr lang="en-US" sz="2000" baseline="0" dirty="0" smtClean="0"/>
                        <a:t> Consequences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Control Plants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Proposed</a:t>
                      </a:r>
                      <a:r>
                        <a:rPr lang="en-US" sz="2000" baseline="0" dirty="0" smtClean="0"/>
                        <a:t> Origins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Reference</a:t>
                      </a:r>
                      <a:endParaRPr lang="en-US" sz="2000" dirty="0"/>
                    </a:p>
                  </a:txBody>
                  <a:tcPr/>
                </a:tc>
              </a:tr>
              <a:tr h="1667912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dirty="0" smtClean="0"/>
                        <a:t>Increased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outcrossing</a:t>
                      </a:r>
                      <a:endParaRPr lang="en-US" i="1" baseline="0" dirty="0" smtClean="0"/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i="0" baseline="0" dirty="0" smtClean="0"/>
                        <a:t>Fewer Seeds (fitness cost)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baseline="0" dirty="0" smtClean="0"/>
                        <a:t>Wild-type parent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US" dirty="0" smtClean="0"/>
                        <a:t>Multiple Csr1-1 transgenic</a:t>
                      </a:r>
                      <a:r>
                        <a:rPr lang="en-US" baseline="0" dirty="0" smtClean="0"/>
                        <a:t> lines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US" baseline="0" dirty="0" smtClean="0"/>
                        <a:t>Csr1-1 mutant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US" baseline="0" dirty="0" smtClean="0"/>
                        <a:t>Marker control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Csr1-1 </a:t>
                      </a:r>
                      <a:r>
                        <a:rPr lang="en-US" baseline="0" dirty="0" err="1" smtClean="0"/>
                        <a:t>transgene</a:t>
                      </a:r>
                      <a:r>
                        <a:rPr lang="en-US" baseline="0" dirty="0" smtClean="0"/>
                        <a:t> causes increased </a:t>
                      </a:r>
                      <a:r>
                        <a:rPr lang="en-US" baseline="0" dirty="0" err="1" smtClean="0"/>
                        <a:t>outcrossing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Presence of Csr1-1 allele gives fewer seeds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Bergelson</a:t>
                      </a:r>
                      <a:r>
                        <a:rPr lang="en-US" b="0" dirty="0" smtClean="0"/>
                        <a:t> et</a:t>
                      </a:r>
                      <a:r>
                        <a:rPr lang="en-US" b="0" baseline="0" dirty="0" smtClean="0"/>
                        <a:t> al. 1996</a:t>
                      </a:r>
                    </a:p>
                    <a:p>
                      <a:r>
                        <a:rPr lang="en-US" b="0" baseline="0" dirty="0" err="1" smtClean="0"/>
                        <a:t>Bergelson</a:t>
                      </a:r>
                      <a:r>
                        <a:rPr lang="en-US" b="0" baseline="0" dirty="0" smtClean="0"/>
                        <a:t> et al. 1998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802915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Prevent Increased </a:t>
            </a:r>
            <a:r>
              <a:rPr lang="en-US" b="1" dirty="0" err="1" smtClean="0"/>
              <a:t>Outcrossing</a:t>
            </a:r>
            <a:r>
              <a:rPr lang="en-US" b="1" dirty="0" smtClean="0"/>
              <a:t> Due to Csr1-1 </a:t>
            </a:r>
            <a:r>
              <a:rPr lang="en-US" b="1" dirty="0" err="1" smtClean="0"/>
              <a:t>Transgene</a:t>
            </a:r>
            <a:r>
              <a:rPr lang="en-US" b="1" dirty="0" smtClean="0"/>
              <a:t>: </a:t>
            </a:r>
          </a:p>
          <a:p>
            <a:pPr marL="342900" indent="-342900">
              <a:buFont typeface="Wingdings" charset="2"/>
              <a:buChar char="§"/>
            </a:pPr>
            <a:r>
              <a:rPr lang="en-US" dirty="0" smtClean="0"/>
              <a:t>Alter the Csr1-1 </a:t>
            </a:r>
            <a:r>
              <a:rPr lang="en-US" dirty="0" err="1" smtClean="0"/>
              <a:t>transgene</a:t>
            </a:r>
            <a:r>
              <a:rPr lang="en-US" dirty="0" smtClean="0"/>
              <a:t> cassette (e.g. regulatory regions)</a:t>
            </a:r>
          </a:p>
          <a:p>
            <a:pPr marL="342900" indent="-342900">
              <a:buFont typeface="Wingdings" charset="2"/>
              <a:buChar char="§"/>
            </a:pPr>
            <a:endParaRPr lang="en-US" dirty="0" smtClean="0"/>
          </a:p>
          <a:p>
            <a:pPr marL="342900" indent="-342900"/>
            <a:r>
              <a:rPr lang="en-US" b="1" dirty="0" smtClean="0"/>
              <a:t>Prevent Fitness cost of Csr1-1 mutant allele:</a:t>
            </a:r>
          </a:p>
          <a:p>
            <a:pPr marL="342900" indent="-342900">
              <a:buFont typeface="Wingdings" charset="2"/>
              <a:buChar char="§"/>
            </a:pPr>
            <a:r>
              <a:rPr lang="en-US" dirty="0" smtClean="0"/>
              <a:t>Identify a new </a:t>
            </a:r>
            <a:r>
              <a:rPr lang="en-US" i="1" dirty="0" err="1" smtClean="0"/>
              <a:t>csr</a:t>
            </a:r>
            <a:r>
              <a:rPr lang="en-US" dirty="0" smtClean="0"/>
              <a:t> mutant allele that gives resistance without fitness cost</a:t>
            </a:r>
          </a:p>
          <a:p>
            <a:pPr marL="342900" indent="-342900">
              <a:buFont typeface="Wingdings" charset="2"/>
              <a:buChar char="§"/>
            </a:pPr>
            <a:endParaRPr lang="en-US" dirty="0" smtClean="0"/>
          </a:p>
          <a:p>
            <a:pPr marL="342900" indent="-342900"/>
            <a:r>
              <a:rPr lang="en-US" b="1" dirty="0" smtClean="0"/>
              <a:t>Prevent Increased </a:t>
            </a:r>
            <a:r>
              <a:rPr lang="en-US" b="1" dirty="0" err="1" smtClean="0"/>
              <a:t>Outcrossing</a:t>
            </a:r>
            <a:r>
              <a:rPr lang="en-US" b="1" dirty="0" smtClean="0"/>
              <a:t> and Fitness cost</a:t>
            </a:r>
          </a:p>
          <a:p>
            <a:pPr marL="342900" indent="-342900">
              <a:buFont typeface="Wingdings" charset="2"/>
              <a:buChar char="§"/>
            </a:pPr>
            <a:r>
              <a:rPr lang="en-US" dirty="0" smtClean="0"/>
              <a:t>Find a different </a:t>
            </a:r>
            <a:r>
              <a:rPr lang="en-US" dirty="0" err="1" smtClean="0"/>
              <a:t>transgene</a:t>
            </a:r>
            <a:r>
              <a:rPr lang="en-US" dirty="0" smtClean="0"/>
              <a:t> (e.g. a </a:t>
            </a:r>
            <a:r>
              <a:rPr lang="en-US" dirty="0" err="1" smtClean="0"/>
              <a:t>transgene</a:t>
            </a:r>
            <a:r>
              <a:rPr lang="en-US" dirty="0" smtClean="0"/>
              <a:t> that confers the ability to break down herbicide)</a:t>
            </a:r>
          </a:p>
          <a:p>
            <a:pPr marL="342900" indent="-342900">
              <a:buFont typeface="Wingdings" charset="2"/>
              <a:buChar char="§"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1340"/>
            <a:ext cx="8229600" cy="96629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Why Unintended Consequences Repay Careful Analysis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946" y="1889328"/>
            <a:ext cx="7136781" cy="398858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§"/>
            </a:pPr>
            <a:r>
              <a:rPr lang="en-US" sz="4000" b="1" dirty="0" smtClean="0"/>
              <a:t>They are Important</a:t>
            </a:r>
          </a:p>
          <a:p>
            <a:pPr lvl="2">
              <a:buFont typeface="Courier New"/>
              <a:buChar char="o"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companies</a:t>
            </a:r>
          </a:p>
          <a:p>
            <a:pPr lvl="2">
              <a:buFont typeface="Courier New"/>
              <a:buChar char="o"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farmers</a:t>
            </a:r>
          </a:p>
          <a:p>
            <a:pPr lvl="2">
              <a:buFont typeface="Courier New"/>
              <a:buChar char="o"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biosafety</a:t>
            </a:r>
            <a:endParaRPr lang="en-US" sz="4000" b="1" dirty="0" smtClean="0"/>
          </a:p>
          <a:p>
            <a:pPr>
              <a:buFont typeface="Wingdings" charset="2"/>
              <a:buChar char="§"/>
            </a:pPr>
            <a:r>
              <a:rPr lang="en-US" sz="4000" b="1" dirty="0" smtClean="0"/>
              <a:t>They are Frequent in Transgenic Plants</a:t>
            </a:r>
          </a:p>
          <a:p>
            <a:pPr lvl="2">
              <a:buFont typeface="Courier New"/>
              <a:buChar char="o"/>
            </a:pPr>
            <a:r>
              <a:rPr lang="en-US" sz="3200" b="1" dirty="0" smtClean="0">
                <a:solidFill>
                  <a:srgbClr val="558ED5"/>
                </a:solidFill>
              </a:rPr>
              <a:t>Frequent reports in scientific literature</a:t>
            </a:r>
          </a:p>
          <a:p>
            <a:pPr lvl="2">
              <a:buFont typeface="Courier New"/>
              <a:buChar char="o"/>
            </a:pPr>
            <a:r>
              <a:rPr lang="en-US" sz="3200" b="1" dirty="0" smtClean="0">
                <a:solidFill>
                  <a:srgbClr val="558ED5"/>
                </a:solidFill>
              </a:rPr>
              <a:t>-OMIC studies</a:t>
            </a:r>
          </a:p>
          <a:p>
            <a:pPr lvl="2">
              <a:buFont typeface="Courier New"/>
              <a:buChar char="o"/>
            </a:pPr>
            <a:r>
              <a:rPr lang="en-US" sz="3200" b="1" dirty="0" smtClean="0">
                <a:solidFill>
                  <a:srgbClr val="558ED5"/>
                </a:solidFill>
              </a:rPr>
              <a:t>Commercial Lines</a:t>
            </a:r>
          </a:p>
          <a:p>
            <a:pPr>
              <a:buFont typeface="Wingdings" charset="2"/>
              <a:buChar char="§"/>
            </a:pPr>
            <a:r>
              <a:rPr lang="en-US" sz="4000" b="1" dirty="0" smtClean="0"/>
              <a:t>They Can Lead to Novel Insights </a:t>
            </a:r>
          </a:p>
          <a:p>
            <a:pPr lvl="2">
              <a:buFont typeface="Courier New"/>
              <a:buChar char="o"/>
            </a:pPr>
            <a:r>
              <a:rPr lang="en-US" sz="3200" b="1" dirty="0" smtClean="0">
                <a:solidFill>
                  <a:srgbClr val="558ED5"/>
                </a:solidFill>
              </a:rPr>
              <a:t>Genome structure</a:t>
            </a:r>
          </a:p>
          <a:p>
            <a:pPr lvl="2">
              <a:buFont typeface="Courier New"/>
              <a:buChar char="o"/>
            </a:pPr>
            <a:r>
              <a:rPr lang="en-US" sz="3200" b="1" dirty="0" smtClean="0">
                <a:solidFill>
                  <a:srgbClr val="558ED5"/>
                </a:solidFill>
              </a:rPr>
              <a:t>Gene regulation</a:t>
            </a:r>
            <a:endParaRPr lang="en-US" sz="3200" b="1" dirty="0">
              <a:solidFill>
                <a:srgbClr val="558ED5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72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11" b="1" dirty="0" smtClean="0"/>
              <a:t>The Theory of </a:t>
            </a:r>
            <a:br>
              <a:rPr lang="en-US" sz="3111" b="1" dirty="0" smtClean="0"/>
            </a:br>
            <a:r>
              <a:rPr lang="en-US" sz="3111" b="1" dirty="0" smtClean="0"/>
              <a:t>Plant Genetic Engineering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384"/>
            <a:ext cx="8229600" cy="4547879"/>
          </a:xfrm>
        </p:spPr>
        <p:txBody>
          <a:bodyPr vert="horz" wrap="none" anchor="t">
            <a:normAutofit/>
          </a:bodyPr>
          <a:lstStyle/>
          <a:p>
            <a:pPr algn="ctr">
              <a:buNone/>
            </a:pPr>
            <a:r>
              <a:rPr lang="en-US" sz="2400" dirty="0" err="1" smtClean="0"/>
              <a:t>Transgene</a:t>
            </a:r>
            <a:r>
              <a:rPr lang="en-US" sz="2400" dirty="0" smtClean="0"/>
              <a:t> A + Host Genome                  Host Phenotype + Trait A</a:t>
            </a:r>
            <a:endParaRPr lang="en-US" sz="2000" dirty="0" smtClean="0"/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algn="ctr">
              <a:buNone/>
            </a:pPr>
            <a:r>
              <a:rPr lang="en-US" sz="2800" b="1" dirty="0" smtClean="0"/>
              <a:t>Plant Genetic Engineering in Practice</a:t>
            </a:r>
          </a:p>
          <a:p>
            <a:pPr algn="ctr">
              <a:buNone/>
            </a:pPr>
            <a:r>
              <a:rPr lang="en-US" sz="2400" dirty="0" smtClean="0"/>
              <a:t>(in the lab and field)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2400" dirty="0" err="1" smtClean="0"/>
              <a:t>Transgene</a:t>
            </a:r>
            <a:r>
              <a:rPr lang="en-US" sz="2400" dirty="0" smtClean="0"/>
              <a:t> A + Host Genome                  Host Phenotype + Trait A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algn="ctr">
              <a:buNone/>
            </a:pP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4220308" y="1544638"/>
            <a:ext cx="1191846" cy="2540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220308" y="4044270"/>
            <a:ext cx="1191846" cy="2540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2154" y="4298270"/>
            <a:ext cx="318965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Unintended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Consequences</a:t>
            </a:r>
          </a:p>
          <a:p>
            <a:endParaRPr lang="en-US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654539"/>
            <a:ext cx="8401538" cy="5324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“In Theory,</a:t>
            </a:r>
            <a:br>
              <a:rPr lang="en-US" sz="4000" b="1" dirty="0" smtClean="0"/>
            </a:br>
            <a:r>
              <a:rPr lang="en-US" sz="4000" b="1" dirty="0" smtClean="0"/>
              <a:t>Theory and Practice </a:t>
            </a:r>
          </a:p>
          <a:p>
            <a:pPr algn="ctr">
              <a:buNone/>
            </a:pPr>
            <a:r>
              <a:rPr lang="en-US" sz="4000" b="1" dirty="0"/>
              <a:t>A</a:t>
            </a:r>
            <a:r>
              <a:rPr lang="en-US" sz="4000" b="1" dirty="0" smtClean="0"/>
              <a:t>re Much the Same.</a:t>
            </a:r>
          </a:p>
          <a:p>
            <a:pPr algn="ctr">
              <a:buNone/>
            </a:pPr>
            <a:r>
              <a:rPr lang="en-US" sz="4000" b="1" dirty="0" smtClean="0"/>
              <a:t>In Practice </a:t>
            </a:r>
          </a:p>
          <a:p>
            <a:pPr algn="ctr">
              <a:buNone/>
            </a:pPr>
            <a:r>
              <a:rPr lang="en-US" sz="4000" b="1" dirty="0" smtClean="0"/>
              <a:t>They are Not.”</a:t>
            </a:r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1800" dirty="0" smtClean="0">
                <a:latin typeface="Lucida Calligraphy"/>
                <a:cs typeface="Lucida Calligraphy"/>
              </a:rPr>
              <a:t>Albert Einstein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72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The Theory of Plant Transformation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vert="horz" wrap="none" anchor="t">
            <a:normAutofit/>
          </a:bodyPr>
          <a:lstStyle/>
          <a:p>
            <a:pPr algn="ctr">
              <a:buNone/>
            </a:pPr>
            <a:r>
              <a:rPr lang="en-US" sz="2400" dirty="0" err="1" smtClean="0"/>
              <a:t>Transgene</a:t>
            </a:r>
            <a:r>
              <a:rPr lang="en-US" sz="2400" dirty="0" smtClean="0"/>
              <a:t> A + Host Genome                  Host Phenotype + Trait A</a:t>
            </a:r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algn="ctr">
              <a:buNone/>
            </a:pPr>
            <a:r>
              <a:rPr lang="en-US" sz="4000" b="1" dirty="0" smtClean="0"/>
              <a:t>In Practice</a:t>
            </a:r>
          </a:p>
          <a:p>
            <a:pPr algn="ctr">
              <a:buNone/>
            </a:pPr>
            <a:r>
              <a:rPr lang="en-US" sz="2400" dirty="0" smtClean="0"/>
              <a:t>(in the lab and field)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err="1" smtClean="0"/>
              <a:t>Transgene</a:t>
            </a:r>
            <a:r>
              <a:rPr lang="en-US" sz="2400" dirty="0" smtClean="0"/>
              <a:t> A + Host Genome                  Host Phenotype + Trait A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algn="ctr">
              <a:buNone/>
            </a:pP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4220308" y="1544638"/>
            <a:ext cx="1191846" cy="2540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220308" y="4044270"/>
            <a:ext cx="1191846" cy="2540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2154" y="4298270"/>
            <a:ext cx="318965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Unintended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Consequences</a:t>
            </a:r>
          </a:p>
          <a:p>
            <a:endParaRPr lang="en-US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Defining Unintended Consequences of Plant Transformation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9154"/>
            <a:ext cx="8229600" cy="439700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800" b="1" dirty="0" smtClean="0"/>
              <a:t>Compare Transgenic Plant </a:t>
            </a:r>
          </a:p>
          <a:p>
            <a:pPr algn="ctr">
              <a:buNone/>
            </a:pPr>
            <a:r>
              <a:rPr lang="en-US" sz="2800" b="1" dirty="0" smtClean="0"/>
              <a:t>to </a:t>
            </a:r>
          </a:p>
          <a:p>
            <a:pPr algn="ctr">
              <a:buNone/>
            </a:pPr>
            <a:r>
              <a:rPr lang="en-US" sz="2800" b="1" dirty="0" smtClean="0"/>
              <a:t>Non-Transgenic Parent or </a:t>
            </a:r>
            <a:r>
              <a:rPr lang="en-US" sz="2800" b="1" dirty="0" err="1" smtClean="0"/>
              <a:t>Isogenic</a:t>
            </a:r>
            <a:r>
              <a:rPr lang="en-US" sz="2800" b="1" dirty="0" smtClean="0"/>
              <a:t> Line</a:t>
            </a: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Unintended Consequence:</a:t>
            </a:r>
          </a:p>
          <a:p>
            <a:pPr>
              <a:buNone/>
            </a:pPr>
            <a:r>
              <a:rPr lang="en-US" sz="2400" dirty="0" smtClean="0"/>
              <a:t>Any difference between the transgenic plant and its non-transgenic</a:t>
            </a:r>
          </a:p>
          <a:p>
            <a:pPr>
              <a:buNone/>
            </a:pPr>
            <a:r>
              <a:rPr lang="en-US" sz="2400" dirty="0" smtClean="0"/>
              <a:t>parent other than:</a:t>
            </a:r>
          </a:p>
          <a:p>
            <a:pPr marL="857250" lvl="1" indent="-457200">
              <a:buFont typeface="+mj-lt"/>
              <a:buAutoNum type="alphaLcParenR"/>
            </a:pPr>
            <a:endParaRPr lang="en-US" sz="2000" dirty="0" smtClean="0"/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Insertion of the </a:t>
            </a:r>
            <a:r>
              <a:rPr lang="en-US" sz="2000" dirty="0" err="1" smtClean="0"/>
              <a:t>transgene</a:t>
            </a:r>
            <a:endParaRPr lang="en-US" sz="2000" dirty="0" smtClean="0"/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Products encoded by the </a:t>
            </a:r>
            <a:r>
              <a:rPr lang="en-US" sz="2000" dirty="0" err="1" smtClean="0"/>
              <a:t>transgene</a:t>
            </a:r>
            <a:endParaRPr lang="en-US" sz="2000" dirty="0" smtClean="0"/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Trait encoded by the </a:t>
            </a:r>
            <a:r>
              <a:rPr lang="en-US" sz="2000" dirty="0" err="1" smtClean="0"/>
              <a:t>transgene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61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Types of Unintended Consequences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7868" y="1214249"/>
          <a:ext cx="3664981" cy="52543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64981"/>
              </a:tblGrid>
              <a:tr h="166069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GENOMIC DIFFERENCES</a:t>
                      </a:r>
                    </a:p>
                    <a:p>
                      <a:pPr algn="ctr">
                        <a:buFontTx/>
                        <a:buNone/>
                      </a:pP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buFontTx/>
                        <a:buNone/>
                      </a:pP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Superfluous</a:t>
                      </a:r>
                      <a:r>
                        <a:rPr lang="en-US" sz="2000" b="1" baseline="0" dirty="0" smtClean="0">
                          <a:latin typeface="Times New Roman"/>
                          <a:cs typeface="Times New Roman"/>
                        </a:rPr>
                        <a:t> DNA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en-US" sz="2000" b="1" baseline="0" dirty="0" smtClean="0">
                          <a:latin typeface="Times New Roman"/>
                          <a:cs typeface="Times New Roman"/>
                        </a:rPr>
                        <a:t>Insertion-Site Mutations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Genome-wide</a:t>
                      </a:r>
                      <a:r>
                        <a:rPr lang="en-US" sz="2000" b="1" baseline="0" dirty="0" smtClean="0">
                          <a:latin typeface="Times New Roman"/>
                          <a:cs typeface="Times New Roman"/>
                        </a:rPr>
                        <a:t> Mutations</a:t>
                      </a: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9781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PHENOTYPIC</a:t>
                      </a:r>
                      <a:r>
                        <a:rPr lang="en-US" sz="2000" b="1" baseline="0" dirty="0" smtClean="0">
                          <a:latin typeface="Times New Roman"/>
                          <a:cs typeface="Times New Roman"/>
                        </a:rPr>
                        <a:t> DIFFERENCES</a:t>
                      </a:r>
                    </a:p>
                    <a:p>
                      <a:pPr algn="ctr"/>
                      <a:endParaRPr lang="en-US" sz="2000" b="1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buFontTx/>
                        <a:buNone/>
                      </a:pPr>
                      <a:r>
                        <a:rPr lang="en-US" sz="2000" b="1" baseline="0" dirty="0" smtClean="0">
                          <a:latin typeface="Times New Roman"/>
                          <a:cs typeface="Times New Roman"/>
                        </a:rPr>
                        <a:t>Visible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en-US" sz="2000" b="1" baseline="0" dirty="0" smtClean="0">
                          <a:latin typeface="Times New Roman"/>
                          <a:cs typeface="Times New Roman"/>
                        </a:rPr>
                        <a:t>Testable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en-US" sz="2000" b="1" baseline="0" dirty="0" smtClean="0">
                          <a:latin typeface="Times New Roman"/>
                          <a:cs typeface="Times New Roman"/>
                        </a:rPr>
                        <a:t>Compositional</a:t>
                      </a:r>
                    </a:p>
                  </a:txBody>
                  <a:tcPr/>
                </a:tc>
              </a:tr>
              <a:tr h="1597473">
                <a:tc>
                  <a:txBody>
                    <a:bodyPr/>
                    <a:lstStyle/>
                    <a:p>
                      <a:pPr algn="ctr">
                        <a:buFont typeface="Wingdings" charset="2"/>
                        <a:buNone/>
                      </a:pP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-OMIC DIFFERENCES</a:t>
                      </a:r>
                    </a:p>
                    <a:p>
                      <a:pPr algn="ctr">
                        <a:buFont typeface="Wingdings" charset="2"/>
                        <a:buNone/>
                      </a:pP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buFontTx/>
                        <a:buNone/>
                      </a:pPr>
                      <a:r>
                        <a:rPr lang="en-US" sz="2000" b="1" dirty="0" err="1" smtClean="0">
                          <a:latin typeface="Times New Roman"/>
                          <a:cs typeface="Times New Roman"/>
                        </a:rPr>
                        <a:t>Transcriptomic</a:t>
                      </a:r>
                      <a:endParaRPr lang="en-US" sz="2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buFontTx/>
                        <a:buNone/>
                      </a:pPr>
                      <a:r>
                        <a:rPr lang="en-US" sz="2000" b="1" dirty="0" smtClean="0">
                          <a:latin typeface="Times New Roman"/>
                          <a:cs typeface="Times New Roman"/>
                        </a:rPr>
                        <a:t>Proteomic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en-US" sz="2000" b="1" dirty="0" err="1" smtClean="0">
                          <a:latin typeface="Times New Roman"/>
                          <a:cs typeface="Times New Roman"/>
                        </a:rPr>
                        <a:t>Metabolomic</a:t>
                      </a:r>
                      <a:endParaRPr lang="en-US" sz="20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Unintended Consequences Reviewed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6"/>
          <a:ext cx="8229600" cy="450845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43200"/>
                <a:gridCol w="2743200"/>
                <a:gridCol w="2743200"/>
              </a:tblGrid>
              <a:tr h="41067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Type</a:t>
                      </a:r>
                      <a:r>
                        <a:rPr lang="en-US" sz="2000" baseline="0" dirty="0" smtClean="0"/>
                        <a:t> of Consequence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Review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Times New Roman"/>
                          <a:cs typeface="Times New Roman"/>
                        </a:rPr>
                        <a:t>Notes</a:t>
                      </a:r>
                    </a:p>
                  </a:txBody>
                  <a:tcPr/>
                </a:tc>
              </a:tr>
              <a:tr h="18006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GENOMIC DIFFERENCES</a:t>
                      </a:r>
                      <a:endParaRPr lang="en-US" b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Wilson </a:t>
                      </a:r>
                      <a:r>
                        <a:rPr lang="en-US" i="1" baseline="0" dirty="0" smtClean="0"/>
                        <a:t>et al</a:t>
                      </a:r>
                      <a:r>
                        <a:rPr lang="en-US" baseline="0" dirty="0" smtClean="0"/>
                        <a:t>. (2006)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None/>
                      </a:pP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Comprehensive collection and analysis of peer-reviewed papers describing the effects of plant transformation on the host genome.</a:t>
                      </a:r>
                    </a:p>
                  </a:txBody>
                  <a:tcPr/>
                </a:tc>
              </a:tr>
              <a:tr h="110839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PHENOTYPIC</a:t>
                      </a:r>
                      <a:r>
                        <a:rPr lang="en-US" baseline="0" dirty="0" smtClean="0"/>
                        <a:t> DIFFERENCES</a:t>
                      </a:r>
                      <a:endParaRPr lang="en-US" b="1" baseline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None/>
                      </a:pPr>
                      <a:r>
                        <a:rPr lang="en-US" baseline="0" dirty="0" err="1" smtClean="0"/>
                        <a:t>Kuiper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et al</a:t>
                      </a:r>
                      <a:r>
                        <a:rPr lang="en-US" baseline="0" dirty="0" smtClean="0"/>
                        <a:t>. (2001)</a:t>
                      </a:r>
                    </a:p>
                    <a:p>
                      <a:pPr>
                        <a:buFont typeface="Wingdings" charset="2"/>
                        <a:buNone/>
                      </a:pPr>
                      <a:r>
                        <a:rPr lang="en-US" baseline="0" dirty="0" err="1" smtClean="0"/>
                        <a:t>Haslberger</a:t>
                      </a:r>
                      <a:r>
                        <a:rPr lang="en-US" baseline="0" dirty="0" smtClean="0"/>
                        <a:t> (2003)</a:t>
                      </a:r>
                    </a:p>
                    <a:p>
                      <a:pPr>
                        <a:buFont typeface="Wingdings" charset="2"/>
                        <a:buNone/>
                      </a:pPr>
                      <a:r>
                        <a:rPr lang="en-US" baseline="0" dirty="0" smtClean="0"/>
                        <a:t>Cellini </a:t>
                      </a:r>
                      <a:r>
                        <a:rPr lang="en-US" i="1" baseline="0" dirty="0" smtClean="0"/>
                        <a:t>et al</a:t>
                      </a:r>
                      <a:r>
                        <a:rPr lang="en-US" baseline="0" dirty="0" smtClean="0"/>
                        <a:t>. (2004)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None/>
                      </a:pP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Collected a total of 15 reports of unintended phenotypic consequences.</a:t>
                      </a:r>
                    </a:p>
                  </a:txBody>
                  <a:tcPr/>
                </a:tc>
              </a:tr>
              <a:tr h="1162941">
                <a:tc>
                  <a:txBody>
                    <a:bodyPr/>
                    <a:lstStyle/>
                    <a:p>
                      <a:pPr algn="l">
                        <a:buFont typeface="Wingdings" charset="2"/>
                        <a:buNone/>
                      </a:pPr>
                      <a:r>
                        <a:rPr lang="en-US" dirty="0" smtClean="0"/>
                        <a:t>PHENOTYPIC</a:t>
                      </a:r>
                      <a:r>
                        <a:rPr lang="en-US" baseline="0" dirty="0" smtClean="0"/>
                        <a:t> AND </a:t>
                      </a:r>
                    </a:p>
                    <a:p>
                      <a:pPr algn="l">
                        <a:buFont typeface="Wingdings" charset="2"/>
                        <a:buNone/>
                      </a:pPr>
                      <a:r>
                        <a:rPr lang="en-US" dirty="0" smtClean="0"/>
                        <a:t>-OMIC DIFFERENCES</a:t>
                      </a:r>
                      <a:endParaRPr lang="en-US" b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Nature Institute Website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>
                          <a:hlinkClick r:id="rId3"/>
                        </a:rPr>
                        <a:t>http://natureinstitute.org/nontarget/report_class.php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Collected 70 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reports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of unintended consequences in plants. 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Data Collected for This Project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identified over 100 additional papers and USDA petitions reporting one or more unintended phenotypic or -OMIC consequences in commercial and non-commercial transgenic plants.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used various search methods to identify these reports of unintended consequences.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list is not a complete list.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Analysis of Reports of Unintended Consequences Included: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346555"/>
          </a:xfrm>
        </p:spPr>
        <p:txBody>
          <a:bodyPr>
            <a:normAutofit fontScale="92500"/>
          </a:bodyPr>
          <a:lstStyle/>
          <a:p>
            <a:pPr lvl="1">
              <a:buFont typeface="+mj-lt"/>
              <a:buAutoNum type="arabicPeriod"/>
            </a:pPr>
            <a:r>
              <a:rPr lang="en-US" b="1" dirty="0" smtClean="0"/>
              <a:t>  </a:t>
            </a:r>
            <a:r>
              <a:rPr lang="en-US" b="1" dirty="0" err="1" smtClean="0"/>
              <a:t>Transgene</a:t>
            </a:r>
            <a:endParaRPr lang="en-US" b="1" dirty="0" smtClean="0"/>
          </a:p>
          <a:p>
            <a:pPr lvl="1">
              <a:buFont typeface="+mj-lt"/>
              <a:buAutoNum type="arabicPeriod"/>
            </a:pPr>
            <a:r>
              <a:rPr lang="en-US" b="1" dirty="0" smtClean="0"/>
              <a:t>  Host Species</a:t>
            </a:r>
          </a:p>
          <a:p>
            <a:pPr lvl="1">
              <a:buFont typeface="+mj-lt"/>
              <a:buAutoNum type="arabicPeriod"/>
            </a:pPr>
            <a:r>
              <a:rPr lang="en-US" b="1" dirty="0" smtClean="0"/>
              <a:t>  Intended </a:t>
            </a:r>
            <a:r>
              <a:rPr lang="en-US" b="1" dirty="0"/>
              <a:t>Trait</a:t>
            </a:r>
            <a:endParaRPr lang="en-US" b="1" dirty="0" smtClean="0"/>
          </a:p>
          <a:p>
            <a:pPr lvl="1">
              <a:buFont typeface="+mj-lt"/>
              <a:buAutoNum type="arabicPeriod"/>
            </a:pPr>
            <a:r>
              <a:rPr lang="en-US" b="1" dirty="0" smtClean="0"/>
              <a:t>  Promoter</a:t>
            </a:r>
          </a:p>
          <a:p>
            <a:pPr lvl="1">
              <a:buFont typeface="+mj-lt"/>
              <a:buAutoNum type="arabicPeriod"/>
            </a:pPr>
            <a:r>
              <a:rPr lang="en-US" b="1" dirty="0" smtClean="0"/>
              <a:t>  Plant </a:t>
            </a:r>
            <a:r>
              <a:rPr lang="en-US" b="1" dirty="0"/>
              <a:t>Transformation Method</a:t>
            </a:r>
            <a:endParaRPr lang="en-US" b="1" dirty="0" smtClean="0"/>
          </a:p>
          <a:p>
            <a:pPr lvl="1">
              <a:buFont typeface="+mj-lt"/>
              <a:buAutoNum type="arabicPeriod"/>
            </a:pPr>
            <a:r>
              <a:rPr lang="en-US" b="1" dirty="0" smtClean="0"/>
              <a:t>  Marker Gene</a:t>
            </a:r>
          </a:p>
          <a:p>
            <a:pPr lvl="1">
              <a:buFont typeface="+mj-lt"/>
              <a:buAutoNum type="arabicPeriod"/>
            </a:pPr>
            <a:r>
              <a:rPr lang="en-US" b="1" dirty="0" smtClean="0"/>
              <a:t>  Number </a:t>
            </a:r>
            <a:r>
              <a:rPr lang="en-US" b="1" dirty="0"/>
              <a:t>of Independent Transformation Events</a:t>
            </a:r>
            <a:r>
              <a:rPr lang="en-US" b="1" dirty="0" smtClean="0"/>
              <a:t> Studied</a:t>
            </a:r>
          </a:p>
          <a:p>
            <a:pPr lvl="1">
              <a:buFont typeface="+mj-lt"/>
              <a:buAutoNum type="arabicPeriod"/>
            </a:pPr>
            <a:r>
              <a:rPr lang="en-US" b="1" dirty="0" smtClean="0"/>
              <a:t>  Nature </a:t>
            </a:r>
            <a:r>
              <a:rPr lang="en-US" b="1" dirty="0"/>
              <a:t>of</a:t>
            </a:r>
            <a:r>
              <a:rPr lang="en-US" b="1" dirty="0" smtClean="0"/>
              <a:t> the Unintended </a:t>
            </a:r>
            <a:r>
              <a:rPr lang="en-US" b="1" dirty="0" err="1" smtClean="0"/>
              <a:t>Consequence(</a:t>
            </a:r>
            <a:r>
              <a:rPr lang="en-US" b="1" dirty="0" err="1"/>
              <a:t>s</a:t>
            </a:r>
            <a:r>
              <a:rPr lang="en-US" b="1" dirty="0" smtClean="0"/>
              <a:t>)</a:t>
            </a:r>
          </a:p>
          <a:p>
            <a:pPr lvl="1">
              <a:buFont typeface="+mj-lt"/>
              <a:buAutoNum type="arabicPeriod"/>
            </a:pPr>
            <a:r>
              <a:rPr lang="en-US" b="1" dirty="0" smtClean="0"/>
              <a:t>  Linkage of Unintended Consequence to </a:t>
            </a:r>
            <a:r>
              <a:rPr lang="en-US" b="1" dirty="0"/>
              <a:t>the </a:t>
            </a:r>
            <a:r>
              <a:rPr lang="en-US" b="1" dirty="0" err="1" smtClean="0"/>
              <a:t>Transgene</a:t>
            </a:r>
            <a:r>
              <a:rPr lang="en-US" b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Unintended Consequences are Common and Diverse</a:t>
            </a:r>
            <a:br>
              <a:rPr lang="en-US" b="1" dirty="0" smtClean="0">
                <a:solidFill>
                  <a:srgbClr val="0000FF"/>
                </a:solidFill>
              </a:rPr>
            </a:b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708525"/>
          </a:xfrm>
        </p:spPr>
        <p:txBody>
          <a:bodyPr>
            <a:normAutofit fontScale="92500"/>
          </a:bodyPr>
          <a:lstStyle/>
          <a:p>
            <a:pPr lvl="1">
              <a:buFont typeface="Wingdings" charset="2"/>
              <a:buChar char="§"/>
            </a:pPr>
            <a:r>
              <a:rPr lang="en-US" b="1" dirty="0" smtClean="0"/>
              <a:t>We Found &gt;100 Examples From 32 Different Host Species </a:t>
            </a:r>
          </a:p>
          <a:p>
            <a:pPr lvl="1">
              <a:buFont typeface="Wingdings" charset="2"/>
              <a:buChar char="§"/>
            </a:pPr>
            <a:r>
              <a:rPr lang="en-US" b="1" dirty="0" smtClean="0"/>
              <a:t>Diverse </a:t>
            </a:r>
            <a:r>
              <a:rPr lang="en-US" b="1" dirty="0" err="1" smtClean="0"/>
              <a:t>Transgenes</a:t>
            </a:r>
            <a:r>
              <a:rPr lang="en-US" b="1" dirty="0" smtClean="0"/>
              <a:t> </a:t>
            </a:r>
          </a:p>
          <a:p>
            <a:pPr lvl="1">
              <a:buNone/>
            </a:pPr>
            <a:r>
              <a:rPr lang="en-US" sz="1953" dirty="0" smtClean="0"/>
              <a:t>     (resistance traits, altered nutrition, </a:t>
            </a:r>
            <a:r>
              <a:rPr lang="en-US" sz="1953" dirty="0" err="1" smtClean="0"/>
              <a:t>biofactories</a:t>
            </a:r>
            <a:r>
              <a:rPr lang="en-US" sz="1953" dirty="0" smtClean="0"/>
              <a:t>, </a:t>
            </a:r>
            <a:r>
              <a:rPr lang="en-US" sz="1953" dirty="0" err="1" smtClean="0"/>
              <a:t>phytoremediation</a:t>
            </a:r>
            <a:r>
              <a:rPr lang="en-US" sz="1953" dirty="0" smtClean="0"/>
              <a:t>, markers)</a:t>
            </a:r>
          </a:p>
          <a:p>
            <a:pPr lvl="1">
              <a:buFont typeface="Wingdings" charset="2"/>
              <a:buChar char="§"/>
            </a:pPr>
            <a:r>
              <a:rPr lang="en-US" b="1" dirty="0" smtClean="0"/>
              <a:t>Diverse Promoters</a:t>
            </a:r>
          </a:p>
          <a:p>
            <a:pPr lvl="1">
              <a:buFont typeface="Wingdings" charset="2"/>
              <a:buChar char="§"/>
            </a:pPr>
            <a:r>
              <a:rPr lang="en-US" b="1" dirty="0" smtClean="0"/>
              <a:t>PB and AGRO</a:t>
            </a:r>
          </a:p>
          <a:p>
            <a:pPr lvl="1">
              <a:buFont typeface="Wingdings" charset="2"/>
              <a:buChar char="§"/>
            </a:pPr>
            <a:r>
              <a:rPr lang="en-US" b="1" dirty="0" smtClean="0"/>
              <a:t>+/- Tissue Culture</a:t>
            </a:r>
          </a:p>
          <a:p>
            <a:pPr lvl="1">
              <a:buFont typeface="Wingdings" charset="2"/>
              <a:buChar char="§"/>
            </a:pPr>
            <a:r>
              <a:rPr lang="en-US" b="1" dirty="0" smtClean="0"/>
              <a:t>Multiple Unintended Consequences in a Single Line </a:t>
            </a:r>
          </a:p>
          <a:p>
            <a:pPr lvl="1">
              <a:buNone/>
            </a:pPr>
            <a:r>
              <a:rPr lang="en-US" sz="2162" dirty="0" smtClean="0"/>
              <a:t>    (e.g. 33 proteins in αAI1 pea and 183 genes in </a:t>
            </a:r>
            <a:r>
              <a:rPr lang="en-US" sz="2162" dirty="0" err="1" smtClean="0"/>
              <a:t>afp</a:t>
            </a:r>
            <a:r>
              <a:rPr lang="en-US" sz="2162" dirty="0" smtClean="0"/>
              <a:t> rice)</a:t>
            </a:r>
          </a:p>
          <a:p>
            <a:pPr lvl="1">
              <a:buFont typeface="Wingdings" charset="2"/>
              <a:buChar char="§"/>
            </a:pPr>
            <a:r>
              <a:rPr lang="en-US" b="1" dirty="0" smtClean="0"/>
              <a:t>Diverse Spectrum of Unintended Consequences</a:t>
            </a:r>
          </a:p>
          <a:p>
            <a:pPr lvl="1">
              <a:buFont typeface="Wingdings" charset="2"/>
              <a:buChar char="§"/>
            </a:pPr>
            <a:r>
              <a:rPr lang="en-US" b="1" dirty="0" smtClean="0"/>
              <a:t>Over 30 Examples from Commercial Lines</a:t>
            </a:r>
          </a:p>
          <a:p>
            <a:endParaRPr lang="en-US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1270</Words>
  <Application>Microsoft Macintosh PowerPoint</Application>
  <PresentationFormat>On-screen Show (4:3)</PresentationFormat>
  <Paragraphs>261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Unintended Consequences in Transgenic Plants Significance, Origins, and Prevention</vt:lpstr>
      <vt:lpstr>PowerPoint Presentation</vt:lpstr>
      <vt:lpstr>   The Theory of Plant Transformation   </vt:lpstr>
      <vt:lpstr>Defining Unintended Consequences of Plant Transformation</vt:lpstr>
      <vt:lpstr>Types of Unintended Consequences</vt:lpstr>
      <vt:lpstr>Unintended Consequences Reviewed</vt:lpstr>
      <vt:lpstr>Data Collected for This Project</vt:lpstr>
      <vt:lpstr>Analysis of Reports of Unintended Consequences Included:</vt:lpstr>
      <vt:lpstr>Unintended Consequences are Common and Diverse </vt:lpstr>
      <vt:lpstr> Unintended Consequences Are Important</vt:lpstr>
      <vt:lpstr>Unintended Consequences Are Hard to Avoid </vt:lpstr>
      <vt:lpstr>Understanding Origins  is  the Key to Prevention</vt:lpstr>
      <vt:lpstr>How Do You Identify Origins? Controls are Key</vt:lpstr>
      <vt:lpstr>Unintended Consequences Have Numerous Origins</vt:lpstr>
      <vt:lpstr>Origins Suggest Possibilities for Prevention  in Transgenic Herbicide Resistant Csr1-1 Arabidopsis </vt:lpstr>
      <vt:lpstr>Why Unintended Consequences Repay Careful Analysis</vt:lpstr>
      <vt:lpstr>   The Theory of  Plant Genetic Engineering   </vt:lpstr>
    </vt:vector>
  </TitlesOfParts>
  <Company>The Bioscience Resource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Unintended Consequences in Transgenic Plants Significance, Origins, and Prevention</dc:title>
  <dc:creator>Office 2004 Test Drive User</dc:creator>
  <cp:lastModifiedBy>Allison Wilson</cp:lastModifiedBy>
  <cp:revision>23</cp:revision>
  <cp:lastPrinted>2011-02-16T17:02:27Z</cp:lastPrinted>
  <dcterms:created xsi:type="dcterms:W3CDTF">2013-01-04T14:30:34Z</dcterms:created>
  <dcterms:modified xsi:type="dcterms:W3CDTF">2015-03-03T00:56:43Z</dcterms:modified>
</cp:coreProperties>
</file>